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57" r:id="rId3"/>
    <p:sldId id="266" r:id="rId4"/>
    <p:sldId id="258" r:id="rId5"/>
    <p:sldId id="267" r:id="rId6"/>
    <p:sldId id="268" r:id="rId7"/>
    <p:sldId id="269" r:id="rId8"/>
    <p:sldId id="259" r:id="rId9"/>
    <p:sldId id="260" r:id="rId10"/>
    <p:sldId id="261" r:id="rId11"/>
    <p:sldId id="262" r:id="rId12"/>
    <p:sldId id="263" r:id="rId13"/>
    <p:sldId id="270" r:id="rId14"/>
    <p:sldId id="264" r:id="rId15"/>
    <p:sldId id="265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5"/>
  </p:normalViewPr>
  <p:slideViewPr>
    <p:cSldViewPr snapToGrid="0" snapToObjects="1">
      <p:cViewPr varScale="1">
        <p:scale>
          <a:sx n="145" d="100"/>
          <a:sy n="14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0285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040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0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901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943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264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452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41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8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64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48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7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979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97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0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SzPct val="100000"/>
              <a:defRPr sz="3000"/>
            </a:lvl1pPr>
            <a:lvl2pPr lvl="1">
              <a:spcBef>
                <a:spcPts val="480"/>
              </a:spcBef>
              <a:buSzPct val="100000"/>
              <a:defRPr sz="2400"/>
            </a:lvl2pPr>
            <a:lvl3pPr lvl="2">
              <a:spcBef>
                <a:spcPts val="480"/>
              </a:spcBef>
              <a:buSzPct val="100000"/>
              <a:defRPr sz="2400"/>
            </a:lvl3pPr>
            <a:lvl4pPr lvl="3">
              <a:spcBef>
                <a:spcPts val="360"/>
              </a:spcBef>
              <a:buSzPct val="100000"/>
              <a:defRPr sz="1800"/>
            </a:lvl4pPr>
            <a:lvl5pPr lvl="4">
              <a:spcBef>
                <a:spcPts val="360"/>
              </a:spcBef>
              <a:buSzPct val="100000"/>
              <a:defRPr sz="1800"/>
            </a:lvl5pPr>
            <a:lvl6pPr lvl="5">
              <a:spcBef>
                <a:spcPts val="360"/>
              </a:spcBef>
              <a:buSzPct val="100000"/>
              <a:defRPr sz="1800"/>
            </a:lvl6pPr>
            <a:lvl7pPr lvl="6">
              <a:spcBef>
                <a:spcPts val="360"/>
              </a:spcBef>
              <a:buSzPct val="100000"/>
              <a:defRPr sz="1800"/>
            </a:lvl7pPr>
            <a:lvl8pPr lvl="7">
              <a:spcBef>
                <a:spcPts val="360"/>
              </a:spcBef>
              <a:buSzPct val="100000"/>
              <a:defRPr sz="1800"/>
            </a:lvl8pPr>
            <a:lvl9pPr lvl="8"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65899"/>
            <a:ext cx="7772400" cy="247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Computer Vision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Fall 2016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Problem Set #4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3042498"/>
            <a:ext cx="7772400" cy="112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smtClean="0"/>
              <a:t>Nikhil</a:t>
            </a:r>
            <a:r>
              <a:rPr lang="en" sz="1800" dirty="0" smtClean="0"/>
              <a:t> </a:t>
            </a:r>
            <a:r>
              <a:rPr lang="en-US" sz="1800" dirty="0" smtClean="0"/>
              <a:t>Gajendrakumar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/>
              <a:t>nikhil.g@gatech.edu</a:t>
            </a:r>
            <a:endParaRPr lang="en" sz="1800" dirty="0"/>
          </a:p>
        </p:txBody>
      </p:sp>
      <p:sp>
        <p:nvSpPr>
          <p:cNvPr id="36" name="Shape 3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3b: Fundamental Matrix (reduced)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Fundamental Matrix (reduced rank) generated from Least Squares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</a:pPr>
            <a:r>
              <a:rPr lang="de-DE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[[-5.35883058e-07, 7.89972529e-06, -1.88480998e-03], [8.83820595e-06, 1.21802118e-06, 1.72276843e-02], [-9.08539027e-04, -2.64201801e-02, 1.00000000e+00]]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3c: Images with Epipolar Lines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299225" y="4440075"/>
            <a:ext cx="4318799" cy="5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pic_A with epipolar lines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ps4-3-c-1.png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4618025" y="4440075"/>
            <a:ext cx="4318799" cy="5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pic_B with epipolar lines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ps4-3-c-2.png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5" y="1228899"/>
            <a:ext cx="4093545" cy="3211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025" y="1228899"/>
            <a:ext cx="4097150" cy="32111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53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4a: Better Matrices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Matrix 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[[0.00422627, 0.0, -2.36227228], [0.0, 0.0085811, -2.79400691], [0.0, 0.0, 1.0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]]</a:t>
            </a: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endParaRPr lang="e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Matrix 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[[0.00385727, 0.0, -2.37877704], [0.0, 0.00958482, -3.32497426], [0.0, 0.0, 1.0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]]</a:t>
            </a:r>
            <a:endParaRPr lang="en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53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4a: Better Matrices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F-circumflex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[[0.44720886, -2.90494019, -0.77544803], [-1.49856418, 0.22407905, -22.87264578], [-4.04727901, 24.04278695, 0.999255]]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  <p:extLst>
      <p:ext uri="{BB962C8B-B14F-4D97-AF65-F5344CB8AC3E}">
        <p14:creationId xmlns:p14="http://schemas.microsoft.com/office/powerpoint/2010/main" val="1987078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53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4b: Fundamental Matrix (reduced)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new Fundamental Matrix F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b="1" dirty="0"/>
          </a:p>
          <a:p>
            <a:pPr lvl="0">
              <a:lnSpc>
                <a:spcPct val="115000"/>
              </a:lnSpc>
            </a:pPr>
            <a:r>
              <a:rPr lang="de-DE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[[ 7.29032987e-06, -9.61523855e-05, 2.42411761e-02], [-6.07038629e-05, 1.84301264e-05, -1.91300631e-01], [-5.42660556e-04, 2.59217380e-01, -5.20302725e+00]]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457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4b: Images with Epipolar Lines (cont.)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99225" y="4440075"/>
            <a:ext cx="4318799" cy="5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pic_A with “better” epipolar lines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ps4-4-b-1.png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4618025" y="4440075"/>
            <a:ext cx="4318799" cy="5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pic_B with “better” epipolar lines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ps4-4-b-2.png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5" y="1228898"/>
            <a:ext cx="4097149" cy="3211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024" y="1228897"/>
            <a:ext cx="4097150" cy="3211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1a: Solve Least Squares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M recovered from normalized 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points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[[ 0.76785834,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0.49384797,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0.02339781, 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0.00674445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], [-0.0852134, 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0.09146818,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0.90652332,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-0.08775678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0.18265016,  0.29882917,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0.07419242,  1.0]]</a:t>
            </a: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endParaRPr lang="en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u,v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projection of the last point given in M 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  <a:buFont typeface="Calibri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dirty="0"/>
              <a:t>[ </a:t>
            </a:r>
            <a:r>
              <a:rPr lang="en-US" sz="2000" dirty="0" smtClean="0"/>
              <a:t>0.14190586, </a:t>
            </a:r>
            <a:r>
              <a:rPr lang="en-US" sz="2000" dirty="0"/>
              <a:t>-0.45183985</a:t>
            </a:r>
            <a:r>
              <a:rPr lang="en-US" sz="2000" dirty="0" smtClean="0"/>
              <a:t>]</a:t>
            </a:r>
            <a:endParaRPr lang="e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1a: Solve Least Squares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projected location and actual 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dirty="0" smtClean="0"/>
              <a:t>[[0.00265589], [ 0.00272786], [ </a:t>
            </a:r>
            <a:r>
              <a:rPr lang="en-US" sz="2000" dirty="0"/>
              <a:t>0.00117601</a:t>
            </a:r>
            <a:r>
              <a:rPr lang="en-US" sz="2000" dirty="0" smtClean="0"/>
              <a:t>], [0.00176557], [0.00088366], [ </a:t>
            </a:r>
            <a:r>
              <a:rPr lang="en-US" sz="2000" dirty="0"/>
              <a:t>0.00162143</a:t>
            </a:r>
            <a:r>
              <a:rPr lang="en-US" sz="2000" dirty="0" smtClean="0"/>
              <a:t>], [ </a:t>
            </a:r>
            <a:r>
              <a:rPr lang="en-US" sz="2000" dirty="0"/>
              <a:t>0.00124975</a:t>
            </a:r>
            <a:r>
              <a:rPr lang="en-US" sz="2000" dirty="0" smtClean="0"/>
              <a:t>], [0.00220188], [0.00238704], [ </a:t>
            </a:r>
            <a:r>
              <a:rPr lang="en-US" sz="2000" dirty="0"/>
              <a:t>0.00186283</a:t>
            </a:r>
            <a:r>
              <a:rPr lang="en-US" sz="2000" dirty="0" smtClean="0"/>
              <a:t>], [0.00422666], [0.00216373], [0.00318443], [ </a:t>
            </a:r>
            <a:r>
              <a:rPr lang="en-US" sz="2000" dirty="0"/>
              <a:t>0.00096588</a:t>
            </a:r>
            <a:r>
              <a:rPr lang="en-US" sz="2000" dirty="0" smtClean="0"/>
              <a:t>], [ </a:t>
            </a:r>
            <a:r>
              <a:rPr lang="en-US" sz="2000" dirty="0"/>
              <a:t>0.00944   </a:t>
            </a:r>
            <a:r>
              <a:rPr lang="en-US" sz="2000" dirty="0" smtClean="0"/>
              <a:t>], [0.00135103], [0.00061994], [ </a:t>
            </a:r>
            <a:r>
              <a:rPr lang="en-US" sz="2000" dirty="0"/>
              <a:t>0.00161859</a:t>
            </a:r>
            <a:r>
              <a:rPr lang="en-US" sz="2000" dirty="0" smtClean="0"/>
              <a:t>], [ </a:t>
            </a:r>
            <a:r>
              <a:rPr lang="en-US" sz="2000" dirty="0"/>
              <a:t>0.00086915</a:t>
            </a:r>
            <a:r>
              <a:rPr lang="en-US" sz="2000" dirty="0" smtClean="0"/>
              <a:t>], [0.00156369</a:t>
            </a:r>
            <a:r>
              <a:rPr lang="en-US" sz="2000" dirty="0"/>
              <a:t>]]</a:t>
            </a:r>
            <a:endParaRPr lang="e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  <p:extLst>
      <p:ext uri="{BB962C8B-B14F-4D97-AF65-F5344CB8AC3E}">
        <p14:creationId xmlns:p14="http://schemas.microsoft.com/office/powerpoint/2010/main" val="40556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2a: Camera Calibration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Residuals for each trial of each K (list of 10 x 3 residuals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8:</a:t>
            </a: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[[ 1.29646485], [ 1.83564907], [ 1.9029142 ], [ 6.09497882], [ 6.3001995 ], [ 1.34743108], [ 1.21544078], [ 1.34552663], [ 0.81685448], [ 4.29358514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]]</a:t>
            </a: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12:</a:t>
            </a: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[[ 1.04318113], [ 0.94819695], [ 1.57413416], [ 4.28855474], [ 1.21006889], [ 3.06534099], [ 1.23555988], [ 1.64587229], [ 1.2568693 ], [ 3.3676641 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]]</a:t>
            </a:r>
            <a:endParaRPr lang="e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2a: Camera Calibration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Residuals for each trial of each K (list of 10 x 3 residuals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16:</a:t>
            </a: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[[ 1.37677011], [ 1.34492826], [ 0.94807493], [ 1.25069612], [ 1.60429483], [ 1.46431875], [ 1.20065003], [ 1.02605448], [ 0.94123338], [ 0.6283024 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]]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  <p:extLst>
      <p:ext uri="{BB962C8B-B14F-4D97-AF65-F5344CB8AC3E}">
        <p14:creationId xmlns:p14="http://schemas.microsoft.com/office/powerpoint/2010/main" val="132223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2a: Camera Calibration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Explanation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difference seen between the results for 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k’s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  <a:buFont typeface="Calibri"/>
            </a:pPr>
            <a:endParaRPr lang="en-US" sz="2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  <a:buFont typeface="Calibri"/>
            </a:pP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residual of 10 iteration with k = 8: </a:t>
            </a:r>
            <a:r>
              <a:rPr lang="en-US" sz="2000" dirty="0"/>
              <a:t>2.6449044549999998</a:t>
            </a:r>
            <a:endParaRPr lang="e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  <a:buFont typeface="Calibri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residual of 10 iteration with k 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=12: </a:t>
            </a:r>
            <a:r>
              <a:rPr lang="en-US" sz="2000" dirty="0"/>
              <a:t>1.9635442429999999</a:t>
            </a:r>
            <a:endParaRPr lang="en-US" sz="2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  <a:buFont typeface="Calibri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residual of 10 iteration with k 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16: </a:t>
            </a:r>
            <a:r>
              <a:rPr lang="en-US" sz="2000" dirty="0" smtClean="0"/>
              <a:t>1.178532329</a:t>
            </a: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  <a:buFont typeface="Calibri"/>
            </a:pP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clear dip in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residual of 10 </a:t>
            </a:r>
            <a:r>
              <a:rPr lang="en-US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as k increases from 8 to 16, and minimum average residual could be found when k = N. This is because, more the points considered in calculating Transformation matrix, M.</a:t>
            </a:r>
            <a:endParaRPr lang="en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  <p:extLst>
      <p:ext uri="{BB962C8B-B14F-4D97-AF65-F5344CB8AC3E}">
        <p14:creationId xmlns:p14="http://schemas.microsoft.com/office/powerpoint/2010/main" val="173069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2a: Camera Calibration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best M matrix (3x4)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endParaRPr lang="en-US" sz="2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lnSpc>
                <a:spcPct val="115000"/>
              </a:lnSpc>
              <a:buClr>
                <a:schemeClr val="dk1"/>
              </a:buClr>
              <a:buFont typeface="Calibri"/>
            </a:pPr>
            <a:r>
              <a:rPr lang="de-DE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[[-2.04894446e+00, 1.19304678e+00, 3.85197425e-01, 2.42805712e+02], </a:t>
            </a:r>
            <a:r>
              <a:rPr lang="de-DE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[-4.56870737e-01</a:t>
            </a:r>
            <a:r>
              <a:rPr lang="de-DE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-3.01538367e-01, 2.14878286e+00, 1.65723307e+02], [-2.24849382e-03, -1.09161844e-03, 5.52608204e-04, 1.00000000e+00]]</a:t>
            </a:r>
            <a:endParaRPr lang="e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  <p:extLst>
      <p:ext uri="{BB962C8B-B14F-4D97-AF65-F5344CB8AC3E}">
        <p14:creationId xmlns:p14="http://schemas.microsoft.com/office/powerpoint/2010/main" val="125355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2b: Real Coordinates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 of the camera in real 3D world </a:t>
            </a: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coordinates</a:t>
            </a:r>
            <a:endParaRPr lang="en-US" sz="2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[[303.08628319, 307.18152689, 30.4241826]]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3a: F Matrix (Full Rank)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Matrix F-</a:t>
            </a:r>
            <a:r>
              <a:rPr lang="en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tilda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generated from Least Squares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sz="2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</a:pPr>
            <a:r>
              <a:rPr lang="de-DE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[[-6.60675944e-07, 7.90642197e-06, -1.88480992e-03], [8.82674944e-06, 1.21863596e-06, 1.72276843e-02], [-9.08539064e-04, -2.64201801e-02, 1.00000000e+00]]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738</Words>
  <Application>Microsoft Macintosh PowerPoint</Application>
  <PresentationFormat>On-screen Show (16:9)</PresentationFormat>
  <Paragraphs>85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Arial</vt:lpstr>
      <vt:lpstr>light-gradient</vt:lpstr>
      <vt:lpstr>Computer Vision  Fall 2016 Problem Set #4</vt:lpstr>
      <vt:lpstr>1a: Solve Least Squares</vt:lpstr>
      <vt:lpstr>1a: Solve Least Squares</vt:lpstr>
      <vt:lpstr>2a: Camera Calibration</vt:lpstr>
      <vt:lpstr>2a: Camera Calibration</vt:lpstr>
      <vt:lpstr>2a: Camera Calibration</vt:lpstr>
      <vt:lpstr>2a: Camera Calibration</vt:lpstr>
      <vt:lpstr>2b: Real Coordinates</vt:lpstr>
      <vt:lpstr>3a: F Matrix (Full Rank)</vt:lpstr>
      <vt:lpstr>3b: Fundamental Matrix (reduced)</vt:lpstr>
      <vt:lpstr>3c: Images with Epipolar Lines</vt:lpstr>
      <vt:lpstr>4a: Better Matrices</vt:lpstr>
      <vt:lpstr>4a: Better Matrices</vt:lpstr>
      <vt:lpstr>4b: Fundamental Matrix (reduced)</vt:lpstr>
      <vt:lpstr>4b: Images with Epipolar Lines (cont.)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 Fall 2016 Problem Set #4</dc:title>
  <cp:lastModifiedBy>Nikhil Gajendrakumar</cp:lastModifiedBy>
  <cp:revision>26</cp:revision>
  <dcterms:modified xsi:type="dcterms:W3CDTF">2017-03-05T20:35:04Z</dcterms:modified>
</cp:coreProperties>
</file>